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797675" cy="9929813"/>
  <p:embeddedFontLst>
    <p:embeddedFont>
      <p:font typeface="League Spartan" panose="020B0604020202020204" charset="0"/>
      <p:regular r:id="rId4"/>
    </p:embeddedFont>
    <p:embeddedFont>
      <p:font typeface="Open Sans" panose="020B0606030504020204" pitchFamily="34" charset="0"/>
      <p:regular r:id="rId5"/>
      <p:bold r:id="rId6"/>
      <p:italic r:id="rId7"/>
      <p:boldItalic r:id="rId8"/>
    </p:embeddedFont>
    <p:embeddedFont>
      <p:font typeface="Open Sans Bold" panose="020B0806030504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4966D6-6A16-44BD-6F6C-6B8B8E5CEA93}" v="300" dt="2026-08-05T09:33:36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6" d="100"/>
          <a:sy n="136" d="100"/>
        </p:scale>
        <p:origin x="-4" y="-3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microsoft.com/office/2015/10/relationships/revisionInfo" Target="revisionInfo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lena.ragazzoni@manpower.it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jp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292100"/>
            <a:ext cx="7683303" cy="11052324"/>
          </a:xfrm>
          <a:custGeom>
            <a:avLst/>
            <a:gdLst/>
            <a:ahLst/>
            <a:cxnLst/>
            <a:rect l="l" t="t" r="r" b="b"/>
            <a:pathLst>
              <a:path w="7683303" h="11052324">
                <a:moveTo>
                  <a:pt x="0" y="0"/>
                </a:moveTo>
                <a:lnTo>
                  <a:pt x="7683303" y="0"/>
                </a:lnTo>
                <a:lnTo>
                  <a:pt x="7683303" y="11052324"/>
                </a:lnTo>
                <a:lnTo>
                  <a:pt x="0" y="110523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4" name="Freeform 4"/>
          <p:cNvSpPr/>
          <p:nvPr/>
        </p:nvSpPr>
        <p:spPr>
          <a:xfrm>
            <a:off x="3473450" y="1196585"/>
            <a:ext cx="4140000" cy="6414420"/>
          </a:xfrm>
          <a:custGeom>
            <a:avLst/>
            <a:gdLst/>
            <a:ahLst/>
            <a:cxnLst/>
            <a:rect l="l" t="t" r="r" b="b"/>
            <a:pathLst>
              <a:path w="5501005" h="8552561">
                <a:moveTo>
                  <a:pt x="0" y="0"/>
                </a:moveTo>
                <a:lnTo>
                  <a:pt x="1469009" y="8552561"/>
                </a:lnTo>
                <a:lnTo>
                  <a:pt x="5501005" y="8552561"/>
                </a:lnTo>
                <a:lnTo>
                  <a:pt x="550100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5" name="Freeform 5"/>
          <p:cNvSpPr/>
          <p:nvPr/>
        </p:nvSpPr>
        <p:spPr>
          <a:xfrm>
            <a:off x="-577634" y="3413779"/>
            <a:ext cx="8197434" cy="7492470"/>
          </a:xfrm>
          <a:custGeom>
            <a:avLst/>
            <a:gdLst/>
            <a:ahLst/>
            <a:cxnLst/>
            <a:rect l="l" t="t" r="r" b="b"/>
            <a:pathLst>
              <a:path w="8197434" h="7492470">
                <a:moveTo>
                  <a:pt x="0" y="0"/>
                </a:moveTo>
                <a:lnTo>
                  <a:pt x="8197434" y="0"/>
                </a:lnTo>
                <a:lnTo>
                  <a:pt x="8197434" y="7492470"/>
                </a:lnTo>
                <a:lnTo>
                  <a:pt x="0" y="7492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6421643" y="9791280"/>
            <a:ext cx="1134339" cy="850240"/>
          </a:xfrm>
          <a:custGeom>
            <a:avLst/>
            <a:gdLst/>
            <a:ahLst/>
            <a:cxnLst/>
            <a:rect l="l" t="t" r="r" b="b"/>
            <a:pathLst>
              <a:path w="1370409" h="1113463">
                <a:moveTo>
                  <a:pt x="0" y="0"/>
                </a:moveTo>
                <a:lnTo>
                  <a:pt x="1370410" y="0"/>
                </a:lnTo>
                <a:lnTo>
                  <a:pt x="1370410" y="1113463"/>
                </a:lnTo>
                <a:lnTo>
                  <a:pt x="0" y="11134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61532" y="5305539"/>
            <a:ext cx="924563" cy="924563"/>
          </a:xfrm>
          <a:custGeom>
            <a:avLst/>
            <a:gdLst/>
            <a:ahLst/>
            <a:cxnLst/>
            <a:rect l="l" t="t" r="r" b="b"/>
            <a:pathLst>
              <a:path w="924563" h="924563">
                <a:moveTo>
                  <a:pt x="0" y="0"/>
                </a:moveTo>
                <a:lnTo>
                  <a:pt x="924563" y="0"/>
                </a:lnTo>
                <a:lnTo>
                  <a:pt x="924563" y="924563"/>
                </a:lnTo>
                <a:lnTo>
                  <a:pt x="0" y="9245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222548" y="8361512"/>
            <a:ext cx="345243" cy="290684"/>
            <a:chOff x="0" y="0"/>
            <a:chExt cx="345250" cy="290678"/>
          </a:xfrm>
        </p:grpSpPr>
        <p:sp>
          <p:nvSpPr>
            <p:cNvPr id="9" name="Freeform 9"/>
            <p:cNvSpPr/>
            <p:nvPr/>
          </p:nvSpPr>
          <p:spPr>
            <a:xfrm>
              <a:off x="63500" y="63500"/>
              <a:ext cx="218186" cy="163703"/>
            </a:xfrm>
            <a:custGeom>
              <a:avLst/>
              <a:gdLst/>
              <a:ahLst/>
              <a:cxnLst/>
              <a:rect l="l" t="t" r="r" b="b"/>
              <a:pathLst>
                <a:path w="218186" h="163703">
                  <a:moveTo>
                    <a:pt x="54610" y="0"/>
                  </a:moveTo>
                  <a:lnTo>
                    <a:pt x="0" y="163703"/>
                  </a:lnTo>
                  <a:lnTo>
                    <a:pt x="163703" y="163703"/>
                  </a:lnTo>
                  <a:lnTo>
                    <a:pt x="218186" y="0"/>
                  </a:lnTo>
                  <a:close/>
                </a:path>
              </a:pathLst>
            </a:custGeom>
            <a:solidFill>
              <a:srgbClr val="E77C2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4135" y="63500"/>
              <a:ext cx="217424" cy="161798"/>
            </a:xfrm>
            <a:custGeom>
              <a:avLst/>
              <a:gdLst/>
              <a:ahLst/>
              <a:cxnLst/>
              <a:rect l="l" t="t" r="r" b="b"/>
              <a:pathLst>
                <a:path w="217424" h="161798">
                  <a:moveTo>
                    <a:pt x="191135" y="19050"/>
                  </a:moveTo>
                  <a:lnTo>
                    <a:pt x="149225" y="144526"/>
                  </a:lnTo>
                  <a:lnTo>
                    <a:pt x="25781" y="144526"/>
                  </a:lnTo>
                  <a:lnTo>
                    <a:pt x="67691" y="19050"/>
                  </a:lnTo>
                  <a:close/>
                  <a:moveTo>
                    <a:pt x="53975" y="0"/>
                  </a:moveTo>
                  <a:lnTo>
                    <a:pt x="0" y="161798"/>
                  </a:lnTo>
                  <a:lnTo>
                    <a:pt x="163576" y="161798"/>
                  </a:lnTo>
                  <a:lnTo>
                    <a:pt x="2174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Freeform 17"/>
          <p:cNvSpPr/>
          <p:nvPr/>
        </p:nvSpPr>
        <p:spPr>
          <a:xfrm>
            <a:off x="23260" y="8611019"/>
            <a:ext cx="316478" cy="1059542"/>
          </a:xfrm>
          <a:custGeom>
            <a:avLst/>
            <a:gdLst/>
            <a:ahLst/>
            <a:cxnLst/>
            <a:rect l="l" t="t" r="r" b="b"/>
            <a:pathLst>
              <a:path w="316478" h="1059542">
                <a:moveTo>
                  <a:pt x="0" y="0"/>
                </a:moveTo>
                <a:lnTo>
                  <a:pt x="316478" y="0"/>
                </a:lnTo>
                <a:lnTo>
                  <a:pt x="316478" y="1059542"/>
                </a:lnTo>
                <a:lnTo>
                  <a:pt x="0" y="1059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064666" y="5746271"/>
            <a:ext cx="57102" cy="57102"/>
            <a:chOff x="0" y="0"/>
            <a:chExt cx="57099" cy="5709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150" cy="57023"/>
            </a:xfrm>
            <a:custGeom>
              <a:avLst/>
              <a:gdLst/>
              <a:ahLst/>
              <a:cxnLst/>
              <a:rect l="l" t="t" r="r" b="b"/>
              <a:pathLst>
                <a:path w="57150" h="57023">
                  <a:moveTo>
                    <a:pt x="57150" y="28575"/>
                  </a:moveTo>
                  <a:lnTo>
                    <a:pt x="56388" y="35941"/>
                  </a:lnTo>
                  <a:lnTo>
                    <a:pt x="51435" y="45974"/>
                  </a:lnTo>
                  <a:lnTo>
                    <a:pt x="43053" y="53340"/>
                  </a:lnTo>
                  <a:lnTo>
                    <a:pt x="32385" y="57023"/>
                  </a:lnTo>
                  <a:lnTo>
                    <a:pt x="21209" y="56261"/>
                  </a:lnTo>
                  <a:lnTo>
                    <a:pt x="11176" y="51308"/>
                  </a:lnTo>
                  <a:lnTo>
                    <a:pt x="3810" y="42926"/>
                  </a:lnTo>
                  <a:lnTo>
                    <a:pt x="0" y="32385"/>
                  </a:lnTo>
                  <a:lnTo>
                    <a:pt x="762" y="21082"/>
                  </a:lnTo>
                  <a:lnTo>
                    <a:pt x="5715" y="11049"/>
                  </a:lnTo>
                  <a:lnTo>
                    <a:pt x="14097" y="3683"/>
                  </a:lnTo>
                  <a:lnTo>
                    <a:pt x="24765" y="0"/>
                  </a:lnTo>
                  <a:lnTo>
                    <a:pt x="35941" y="762"/>
                  </a:lnTo>
                  <a:lnTo>
                    <a:pt x="45974" y="5715"/>
                  </a:lnTo>
                  <a:lnTo>
                    <a:pt x="53340" y="14097"/>
                  </a:lnTo>
                  <a:lnTo>
                    <a:pt x="57023" y="24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064666" y="5965155"/>
            <a:ext cx="57102" cy="57102"/>
            <a:chOff x="0" y="0"/>
            <a:chExt cx="57099" cy="5709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150" cy="57023"/>
            </a:xfrm>
            <a:custGeom>
              <a:avLst/>
              <a:gdLst/>
              <a:ahLst/>
              <a:cxnLst/>
              <a:rect l="l" t="t" r="r" b="b"/>
              <a:pathLst>
                <a:path w="57150" h="57023">
                  <a:moveTo>
                    <a:pt x="57150" y="28575"/>
                  </a:moveTo>
                  <a:lnTo>
                    <a:pt x="56388" y="35941"/>
                  </a:lnTo>
                  <a:lnTo>
                    <a:pt x="51435" y="45974"/>
                  </a:lnTo>
                  <a:lnTo>
                    <a:pt x="43053" y="53340"/>
                  </a:lnTo>
                  <a:lnTo>
                    <a:pt x="32385" y="57023"/>
                  </a:lnTo>
                  <a:lnTo>
                    <a:pt x="21209" y="56261"/>
                  </a:lnTo>
                  <a:lnTo>
                    <a:pt x="11176" y="51308"/>
                  </a:lnTo>
                  <a:lnTo>
                    <a:pt x="3810" y="42926"/>
                  </a:lnTo>
                  <a:lnTo>
                    <a:pt x="0" y="32385"/>
                  </a:lnTo>
                  <a:lnTo>
                    <a:pt x="762" y="21082"/>
                  </a:lnTo>
                  <a:lnTo>
                    <a:pt x="5715" y="11049"/>
                  </a:lnTo>
                  <a:lnTo>
                    <a:pt x="14097" y="3683"/>
                  </a:lnTo>
                  <a:lnTo>
                    <a:pt x="24765" y="0"/>
                  </a:lnTo>
                  <a:lnTo>
                    <a:pt x="35941" y="762"/>
                  </a:lnTo>
                  <a:lnTo>
                    <a:pt x="45974" y="5715"/>
                  </a:lnTo>
                  <a:lnTo>
                    <a:pt x="53340" y="14097"/>
                  </a:lnTo>
                  <a:lnTo>
                    <a:pt x="57023" y="24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087069" y="7792079"/>
            <a:ext cx="51997" cy="51997"/>
            <a:chOff x="0" y="0"/>
            <a:chExt cx="51994" cy="5199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1943" cy="51943"/>
            </a:xfrm>
            <a:custGeom>
              <a:avLst/>
              <a:gdLst/>
              <a:ahLst/>
              <a:cxnLst/>
              <a:rect l="l" t="t" r="r" b="b"/>
              <a:pathLst>
                <a:path w="51943" h="51943">
                  <a:moveTo>
                    <a:pt x="51943" y="26035"/>
                  </a:moveTo>
                  <a:lnTo>
                    <a:pt x="51308" y="32766"/>
                  </a:lnTo>
                  <a:lnTo>
                    <a:pt x="46736" y="41910"/>
                  </a:lnTo>
                  <a:lnTo>
                    <a:pt x="38989" y="48641"/>
                  </a:lnTo>
                  <a:lnTo>
                    <a:pt x="29337" y="51943"/>
                  </a:lnTo>
                  <a:lnTo>
                    <a:pt x="19177" y="51308"/>
                  </a:lnTo>
                  <a:lnTo>
                    <a:pt x="10033" y="46736"/>
                  </a:lnTo>
                  <a:lnTo>
                    <a:pt x="3302" y="38989"/>
                  </a:lnTo>
                  <a:lnTo>
                    <a:pt x="0" y="29464"/>
                  </a:lnTo>
                  <a:lnTo>
                    <a:pt x="635" y="19304"/>
                  </a:lnTo>
                  <a:lnTo>
                    <a:pt x="5207" y="10033"/>
                  </a:lnTo>
                  <a:lnTo>
                    <a:pt x="12827" y="3302"/>
                  </a:lnTo>
                  <a:lnTo>
                    <a:pt x="22606" y="0"/>
                  </a:lnTo>
                  <a:lnTo>
                    <a:pt x="32766" y="635"/>
                  </a:lnTo>
                  <a:lnTo>
                    <a:pt x="41910" y="5207"/>
                  </a:lnTo>
                  <a:lnTo>
                    <a:pt x="48641" y="12954"/>
                  </a:lnTo>
                  <a:lnTo>
                    <a:pt x="51943" y="226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095566" y="6651641"/>
            <a:ext cx="57102" cy="57102"/>
            <a:chOff x="0" y="0"/>
            <a:chExt cx="57099" cy="5709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7150" cy="57023"/>
            </a:xfrm>
            <a:custGeom>
              <a:avLst/>
              <a:gdLst/>
              <a:ahLst/>
              <a:cxnLst/>
              <a:rect l="l" t="t" r="r" b="b"/>
              <a:pathLst>
                <a:path w="57150" h="57023">
                  <a:moveTo>
                    <a:pt x="57150" y="28575"/>
                  </a:moveTo>
                  <a:lnTo>
                    <a:pt x="56388" y="35941"/>
                  </a:lnTo>
                  <a:lnTo>
                    <a:pt x="51435" y="45974"/>
                  </a:lnTo>
                  <a:lnTo>
                    <a:pt x="43053" y="53340"/>
                  </a:lnTo>
                  <a:lnTo>
                    <a:pt x="32385" y="57023"/>
                  </a:lnTo>
                  <a:lnTo>
                    <a:pt x="21209" y="56261"/>
                  </a:lnTo>
                  <a:lnTo>
                    <a:pt x="11176" y="51308"/>
                  </a:lnTo>
                  <a:lnTo>
                    <a:pt x="3810" y="42926"/>
                  </a:lnTo>
                  <a:lnTo>
                    <a:pt x="0" y="32385"/>
                  </a:lnTo>
                  <a:lnTo>
                    <a:pt x="762" y="21082"/>
                  </a:lnTo>
                  <a:lnTo>
                    <a:pt x="5715" y="11049"/>
                  </a:lnTo>
                  <a:lnTo>
                    <a:pt x="14097" y="3683"/>
                  </a:lnTo>
                  <a:lnTo>
                    <a:pt x="24765" y="0"/>
                  </a:lnTo>
                  <a:lnTo>
                    <a:pt x="35941" y="762"/>
                  </a:lnTo>
                  <a:lnTo>
                    <a:pt x="45974" y="5715"/>
                  </a:lnTo>
                  <a:lnTo>
                    <a:pt x="53340" y="14097"/>
                  </a:lnTo>
                  <a:lnTo>
                    <a:pt x="57023" y="24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7615" y="1191444"/>
            <a:ext cx="6015027" cy="2300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50"/>
              </a:lnSpc>
            </a:pPr>
            <a:r>
              <a:rPr lang="en-US" sz="5150" b="1" u="sng">
                <a:solidFill>
                  <a:srgbClr val="E77C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ague Spartan"/>
              </a:rPr>
              <a:t>CORSO </a:t>
            </a:r>
            <a:endParaRPr lang="en-US" sz="5150" b="1" u="sng" dirty="0">
              <a:solidFill>
                <a:srgbClr val="E77C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ague Spartan"/>
            </a:endParaRPr>
          </a:p>
          <a:p>
            <a:pPr algn="l"/>
            <a:r>
              <a:rPr lang="en-US" sz="4400" dirty="0">
                <a:solidFill>
                  <a:srgbClr val="E77C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ague Spartan"/>
              </a:rPr>
              <a:t>ADDETTO AL</a:t>
            </a:r>
          </a:p>
          <a:p>
            <a:pPr algn="l"/>
            <a:r>
              <a:rPr lang="en-US" sz="4400" dirty="0">
                <a:solidFill>
                  <a:srgbClr val="E77C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ague Spartan"/>
              </a:rPr>
              <a:t>RICEVIMENTO</a:t>
            </a:r>
          </a:p>
          <a:p>
            <a:r>
              <a:rPr lang="en-US" sz="4400" dirty="0">
                <a:solidFill>
                  <a:srgbClr val="E77C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ague Spartan"/>
              </a:rPr>
              <a:t>(RECEPTIONIST)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5035" y="8225152"/>
            <a:ext cx="1489329" cy="38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6"/>
              </a:lnSpc>
            </a:pPr>
            <a:r>
              <a:rPr lang="en-US" sz="2197">
                <a:solidFill>
                  <a:srgbClr val="000000"/>
                </a:solidFill>
                <a:latin typeface="League Spartan"/>
              </a:rPr>
              <a:t>CONTATTI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36337" y="8616744"/>
            <a:ext cx="4818740" cy="1008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88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MANPOWER SRL</a:t>
            </a:r>
          </a:p>
          <a:p>
            <a:pPr algn="just">
              <a:lnSpc>
                <a:spcPts val="1988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FORMAZIONE in </a:t>
            </a:r>
            <a:r>
              <a:rPr lang="en-US" sz="1400" dirty="0" err="1">
                <a:solidFill>
                  <a:srgbClr val="000000"/>
                </a:solidFill>
                <a:latin typeface="Open Sans"/>
              </a:rPr>
              <a:t>presenza</a:t>
            </a:r>
            <a:r>
              <a:rPr lang="en-US" sz="1400" dirty="0">
                <a:solidFill>
                  <a:srgbClr val="000000"/>
                </a:solidFill>
                <a:latin typeface="Open Sans"/>
              </a:rPr>
              <a:t> a Lecco</a:t>
            </a:r>
            <a:endParaRPr lang="en-US" sz="1400" dirty="0">
              <a:solidFill>
                <a:srgbClr val="000000"/>
              </a:solidFill>
              <a:highlight>
                <a:srgbClr val="FFFF00"/>
              </a:highlight>
              <a:latin typeface="Open Sans"/>
            </a:endParaRPr>
          </a:p>
          <a:p>
            <a:pPr marL="0" marR="0" lvl="0" indent="0" algn="just" defTabSz="914400" rtl="0" eaLnBrk="1" fontAlgn="auto" latinLnBrk="0" hangingPunct="1">
              <a:lnSpc>
                <a:spcPts val="19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  <a:hlinkClick r:id="rId8"/>
              </a:rPr>
              <a:t>elena.ragazzoni@manpower.it</a:t>
            </a:r>
            <a:endParaRPr lang="en-US" sz="1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just" defTabSz="914400" rtl="0" eaLnBrk="1" fontAlgn="auto" latinLnBrk="0" hangingPunct="1">
              <a:lnSpc>
                <a:spcPts val="19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3451752014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00401" y="7313971"/>
            <a:ext cx="4125753" cy="8077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570"/>
              </a:lnSpc>
            </a:pPr>
            <a:r>
              <a:rPr lang="en-US" sz="1155" dirty="0">
                <a:solidFill>
                  <a:srgbClr val="000000"/>
                </a:solidFill>
                <a:latin typeface="Open Sans Bold"/>
              </a:rPr>
              <a:t>AL TERMINE DEL PERCORSO SUPERATA LA PROVA FINALE VERRÀ RILASCIATO:</a:t>
            </a:r>
          </a:p>
          <a:p>
            <a:pPr algn="l">
              <a:lnSpc>
                <a:spcPts val="1570"/>
              </a:lnSpc>
            </a:pPr>
            <a:r>
              <a:rPr lang="en-US" sz="1155" dirty="0">
                <a:solidFill>
                  <a:srgbClr val="000000"/>
                </a:solidFill>
                <a:latin typeface="Open Sans"/>
              </a:rPr>
              <a:t>      </a:t>
            </a:r>
            <a:r>
              <a:rPr lang="en-US" sz="1155" dirty="0" err="1">
                <a:solidFill>
                  <a:srgbClr val="000000"/>
                </a:solidFill>
                <a:latin typeface="Open Sans"/>
              </a:rPr>
              <a:t>Attestato</a:t>
            </a:r>
            <a:r>
              <a:rPr lang="en-US" sz="1155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it-IT" sz="1155" dirty="0">
                <a:solidFill>
                  <a:srgbClr val="000000"/>
                </a:solidFill>
                <a:latin typeface="Open Sans"/>
              </a:rPr>
              <a:t>di partecipazione e riconoscimento di abilità e conoscenze della competenza </a:t>
            </a:r>
            <a:endParaRPr lang="en-US" sz="1155" dirty="0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12" name="Group 24">
            <a:extLst>
              <a:ext uri="{FF2B5EF4-FFF2-40B4-BE49-F238E27FC236}">
                <a16:creationId xmlns:a16="http://schemas.microsoft.com/office/drawing/2014/main" id="{632497F0-7D60-CCD2-5E84-877FF32D2F30}"/>
              </a:ext>
            </a:extLst>
          </p:cNvPr>
          <p:cNvGrpSpPr>
            <a:grpSpLocks noChangeAspect="1"/>
          </p:cNvGrpSpPr>
          <p:nvPr/>
        </p:nvGrpSpPr>
        <p:grpSpPr>
          <a:xfrm>
            <a:off x="1111250" y="6965998"/>
            <a:ext cx="57102" cy="57102"/>
            <a:chOff x="0" y="0"/>
            <a:chExt cx="57099" cy="57099"/>
          </a:xfrm>
        </p:grpSpPr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FE0D7546-1965-2583-717F-9A551AC84A3C}"/>
                </a:ext>
              </a:extLst>
            </p:cNvPr>
            <p:cNvSpPr/>
            <p:nvPr/>
          </p:nvSpPr>
          <p:spPr>
            <a:xfrm>
              <a:off x="0" y="0"/>
              <a:ext cx="57150" cy="57023"/>
            </a:xfrm>
            <a:custGeom>
              <a:avLst/>
              <a:gdLst/>
              <a:ahLst/>
              <a:cxnLst/>
              <a:rect l="l" t="t" r="r" b="b"/>
              <a:pathLst>
                <a:path w="57150" h="57023">
                  <a:moveTo>
                    <a:pt x="57150" y="28575"/>
                  </a:moveTo>
                  <a:lnTo>
                    <a:pt x="56388" y="35941"/>
                  </a:lnTo>
                  <a:lnTo>
                    <a:pt x="51435" y="45974"/>
                  </a:lnTo>
                  <a:lnTo>
                    <a:pt x="43053" y="53340"/>
                  </a:lnTo>
                  <a:lnTo>
                    <a:pt x="32385" y="57023"/>
                  </a:lnTo>
                  <a:lnTo>
                    <a:pt x="21209" y="56261"/>
                  </a:lnTo>
                  <a:lnTo>
                    <a:pt x="11176" y="51308"/>
                  </a:lnTo>
                  <a:lnTo>
                    <a:pt x="3810" y="42926"/>
                  </a:lnTo>
                  <a:lnTo>
                    <a:pt x="0" y="32385"/>
                  </a:lnTo>
                  <a:lnTo>
                    <a:pt x="762" y="21082"/>
                  </a:lnTo>
                  <a:lnTo>
                    <a:pt x="5715" y="11049"/>
                  </a:lnTo>
                  <a:lnTo>
                    <a:pt x="14097" y="3683"/>
                  </a:lnTo>
                  <a:lnTo>
                    <a:pt x="24765" y="0"/>
                  </a:lnTo>
                  <a:lnTo>
                    <a:pt x="35941" y="762"/>
                  </a:lnTo>
                  <a:lnTo>
                    <a:pt x="45974" y="5715"/>
                  </a:lnTo>
                  <a:lnTo>
                    <a:pt x="53340" y="14097"/>
                  </a:lnTo>
                  <a:lnTo>
                    <a:pt x="57023" y="247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" name="TextBox 29">
            <a:extLst>
              <a:ext uri="{FF2B5EF4-FFF2-40B4-BE49-F238E27FC236}">
                <a16:creationId xmlns:a16="http://schemas.microsoft.com/office/drawing/2014/main" id="{0C9EC198-7DD6-1C82-41A3-64EAB27B9831}"/>
              </a:ext>
            </a:extLst>
          </p:cNvPr>
          <p:cNvSpPr txBox="1"/>
          <p:nvPr/>
        </p:nvSpPr>
        <p:spPr>
          <a:xfrm>
            <a:off x="1310654" y="5428247"/>
            <a:ext cx="3656086" cy="1606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3"/>
              </a:lnSpc>
            </a:pPr>
            <a:r>
              <a:rPr lang="en-US" sz="1271" dirty="0">
                <a:solidFill>
                  <a:srgbClr val="000000"/>
                </a:solidFill>
                <a:latin typeface="Open Sans Bold"/>
              </a:rPr>
              <a:t>A CHI E’ RIVOLTO IL CORSO?</a:t>
            </a:r>
          </a:p>
          <a:p>
            <a:pPr>
              <a:lnSpc>
                <a:spcPts val="1723"/>
              </a:lnSpc>
            </a:pPr>
            <a:r>
              <a:rPr lang="en-US" sz="1250" dirty="0" err="1">
                <a:solidFill>
                  <a:srgbClr val="000000"/>
                </a:solidFill>
                <a:latin typeface="Open Sans"/>
              </a:rPr>
              <a:t>Disoccupati</a:t>
            </a:r>
            <a:endParaRPr lang="en-US" sz="125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1723"/>
              </a:lnSpc>
            </a:pPr>
            <a:r>
              <a:rPr lang="en-US" sz="1250" dirty="0" err="1">
                <a:solidFill>
                  <a:srgbClr val="000000"/>
                </a:solidFill>
                <a:latin typeface="Open Sans"/>
              </a:rPr>
              <a:t>Residenti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o </a:t>
            </a:r>
            <a:r>
              <a:rPr lang="en-US" sz="1250" dirty="0" err="1">
                <a:solidFill>
                  <a:srgbClr val="000000"/>
                </a:solidFill>
                <a:latin typeface="Open Sans"/>
              </a:rPr>
              <a:t>domiciliati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in </a:t>
            </a:r>
            <a:r>
              <a:rPr lang="en-US" sz="1250" dirty="0" err="1">
                <a:solidFill>
                  <a:srgbClr val="000000"/>
                </a:solidFill>
                <a:latin typeface="Open Sans"/>
              </a:rPr>
              <a:t>Regione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Open Sans"/>
              </a:rPr>
              <a:t>Lombardia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</a:t>
            </a:r>
            <a:endParaRPr lang="en-US" sz="125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1230"/>
              </a:lnSpc>
            </a:pPr>
            <a:endParaRPr lang="en-US" sz="1271" dirty="0">
              <a:solidFill>
                <a:srgbClr val="000000"/>
              </a:solidFill>
              <a:latin typeface="Open Sans"/>
            </a:endParaRPr>
          </a:p>
          <a:p>
            <a:pPr algn="l">
              <a:lnSpc>
                <a:spcPts val="3179"/>
              </a:lnSpc>
            </a:pPr>
            <a:r>
              <a:rPr lang="en-US" sz="1250" dirty="0">
                <a:solidFill>
                  <a:srgbClr val="000000"/>
                </a:solidFill>
                <a:latin typeface="Open Sans Bold"/>
              </a:rPr>
              <a:t>DURATA E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250" b="1" dirty="0">
                <a:solidFill>
                  <a:srgbClr val="000000"/>
                </a:solidFill>
                <a:latin typeface="Open Sans"/>
              </a:rPr>
              <a:t>ORARI</a:t>
            </a:r>
            <a:endParaRPr lang="en-US" sz="1250" b="1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ts val="635"/>
              </a:lnSpc>
            </a:pPr>
            <a:r>
              <a:rPr lang="en-US" sz="1250" dirty="0">
                <a:solidFill>
                  <a:srgbClr val="000000"/>
                </a:solidFill>
                <a:latin typeface="Open Sans"/>
              </a:rPr>
              <a:t>       Dall’12/10/26 al 20/10/26</a:t>
            </a:r>
            <a:endParaRPr lang="en-US" sz="125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2811"/>
              </a:lnSpc>
            </a:pPr>
            <a:r>
              <a:rPr lang="en-US" sz="1250" dirty="0">
                <a:solidFill>
                  <a:srgbClr val="000000"/>
                </a:solidFill>
                <a:latin typeface="Open Sans"/>
              </a:rPr>
              <a:t>       Tot 40 ore - </a:t>
            </a:r>
            <a:r>
              <a:rPr lang="en-US" sz="1250" dirty="0" err="1">
                <a:solidFill>
                  <a:srgbClr val="000000"/>
                </a:solidFill>
                <a:latin typeface="Open Sans"/>
              </a:rPr>
              <a:t>dalle</a:t>
            </a:r>
            <a:r>
              <a:rPr lang="en-US" sz="1250" dirty="0">
                <a:solidFill>
                  <a:srgbClr val="000000"/>
                </a:solidFill>
                <a:latin typeface="Open Sans"/>
              </a:rPr>
              <a:t> 9:00 alle 18:00 </a:t>
            </a:r>
            <a:endParaRPr lang="en-US" sz="125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799FD47-A402-93FD-3478-BB6FE34B28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4" y="93345"/>
            <a:ext cx="7556500" cy="5289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3" y="-3"/>
            <a:ext cx="7555998" cy="10687314"/>
            <a:chOff x="63500" y="63500"/>
            <a:chExt cx="7555992" cy="10687304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7555992" cy="10687304"/>
            </a:xfrm>
            <a:custGeom>
              <a:avLst/>
              <a:gdLst/>
              <a:ahLst/>
              <a:cxnLst/>
              <a:rect l="l" t="t" r="r" b="b"/>
              <a:pathLst>
                <a:path w="7555992" h="10687304">
                  <a:moveTo>
                    <a:pt x="0" y="0"/>
                  </a:moveTo>
                  <a:lnTo>
                    <a:pt x="0" y="10687304"/>
                  </a:lnTo>
                  <a:lnTo>
                    <a:pt x="7555992" y="10687304"/>
                  </a:lnTo>
                  <a:lnTo>
                    <a:pt x="7555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500"/>
              <a:ext cx="7555992" cy="10687304"/>
            </a:xfrm>
            <a:custGeom>
              <a:avLst/>
              <a:gdLst/>
              <a:ahLst/>
              <a:cxnLst/>
              <a:rect l="l" t="t" r="r" b="b"/>
              <a:pathLst>
                <a:path w="7555992" h="10687304">
                  <a:moveTo>
                    <a:pt x="0" y="0"/>
                  </a:moveTo>
                  <a:lnTo>
                    <a:pt x="0" y="10687304"/>
                  </a:lnTo>
                  <a:lnTo>
                    <a:pt x="7555992" y="10687304"/>
                  </a:lnTo>
                  <a:lnTo>
                    <a:pt x="7555992" y="0"/>
                  </a:lnTo>
                  <a:close/>
                </a:path>
              </a:pathLst>
            </a:custGeom>
            <a:solidFill>
              <a:srgbClr val="EDE7E7"/>
            </a:solidFill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3751" y="0"/>
            <a:ext cx="2385832" cy="429911"/>
            <a:chOff x="0" y="0"/>
            <a:chExt cx="2385835" cy="4299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85822" cy="429895"/>
            </a:xfrm>
            <a:custGeom>
              <a:avLst/>
              <a:gdLst/>
              <a:ahLst/>
              <a:cxnLst/>
              <a:rect l="l" t="t" r="r" b="b"/>
              <a:pathLst>
                <a:path w="2385822" h="429895">
                  <a:moveTo>
                    <a:pt x="0" y="0"/>
                  </a:moveTo>
                  <a:lnTo>
                    <a:pt x="0" y="429895"/>
                  </a:lnTo>
                  <a:lnTo>
                    <a:pt x="2385822" y="429895"/>
                  </a:lnTo>
                  <a:lnTo>
                    <a:pt x="2385822" y="0"/>
                  </a:lnTo>
                  <a:close/>
                </a:path>
              </a:pathLst>
            </a:custGeom>
            <a:solidFill>
              <a:srgbClr val="6E8F82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583809" y="0"/>
            <a:ext cx="2385832" cy="429911"/>
            <a:chOff x="0" y="0"/>
            <a:chExt cx="2385835" cy="42990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85822" cy="429895"/>
            </a:xfrm>
            <a:custGeom>
              <a:avLst/>
              <a:gdLst/>
              <a:ahLst/>
              <a:cxnLst/>
              <a:rect l="l" t="t" r="r" b="b"/>
              <a:pathLst>
                <a:path w="2385822" h="429895">
                  <a:moveTo>
                    <a:pt x="0" y="0"/>
                  </a:moveTo>
                  <a:lnTo>
                    <a:pt x="0" y="429895"/>
                  </a:lnTo>
                  <a:lnTo>
                    <a:pt x="2385822" y="429895"/>
                  </a:lnTo>
                  <a:lnTo>
                    <a:pt x="2385822" y="0"/>
                  </a:lnTo>
                  <a:close/>
                </a:path>
              </a:pathLst>
            </a:custGeom>
            <a:solidFill>
              <a:srgbClr val="AB404B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-594579" y="1482814"/>
            <a:ext cx="8794194" cy="1063323"/>
            <a:chOff x="0" y="0"/>
            <a:chExt cx="8794191" cy="1063320"/>
          </a:xfrm>
        </p:grpSpPr>
        <p:sp>
          <p:nvSpPr>
            <p:cNvPr id="16" name="Freeform 16"/>
            <p:cNvSpPr/>
            <p:nvPr/>
          </p:nvSpPr>
          <p:spPr>
            <a:xfrm>
              <a:off x="594614" y="0"/>
              <a:ext cx="7555992" cy="1063371"/>
            </a:xfrm>
            <a:custGeom>
              <a:avLst/>
              <a:gdLst/>
              <a:ahLst/>
              <a:cxnLst/>
              <a:rect l="l" t="t" r="r" b="b"/>
              <a:pathLst>
                <a:path w="7555992" h="1063371">
                  <a:moveTo>
                    <a:pt x="0" y="0"/>
                  </a:moveTo>
                  <a:lnTo>
                    <a:pt x="0" y="1063371"/>
                  </a:lnTo>
                  <a:lnTo>
                    <a:pt x="7555992" y="1063371"/>
                  </a:lnTo>
                  <a:lnTo>
                    <a:pt x="7555992" y="0"/>
                  </a:lnTo>
                  <a:close/>
                </a:path>
              </a:pathLst>
            </a:custGeom>
            <a:solidFill>
              <a:srgbClr val="466EA5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2921470"/>
            <a:ext cx="7553449" cy="19031"/>
          </a:xfrm>
          <a:custGeom>
            <a:avLst/>
            <a:gdLst/>
            <a:ahLst/>
            <a:cxnLst/>
            <a:rect l="l" t="t" r="r" b="b"/>
            <a:pathLst>
              <a:path w="7553449" h="19031">
                <a:moveTo>
                  <a:pt x="0" y="0"/>
                </a:moveTo>
                <a:lnTo>
                  <a:pt x="7553449" y="0"/>
                </a:lnTo>
                <a:lnTo>
                  <a:pt x="7553449" y="19031"/>
                </a:lnTo>
                <a:lnTo>
                  <a:pt x="0" y="1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-589521" y="7972484"/>
            <a:ext cx="8791227" cy="2149522"/>
          </a:xfrm>
          <a:custGeom>
            <a:avLst/>
            <a:gdLst/>
            <a:ahLst/>
            <a:cxnLst/>
            <a:rect l="l" t="t" r="r" b="b"/>
            <a:pathLst>
              <a:path w="8921191" h="1796786">
                <a:moveTo>
                  <a:pt x="0" y="0"/>
                </a:moveTo>
                <a:lnTo>
                  <a:pt x="8921192" y="0"/>
                </a:lnTo>
                <a:lnTo>
                  <a:pt x="8921192" y="1796787"/>
                </a:lnTo>
                <a:lnTo>
                  <a:pt x="0" y="17967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endParaRPr lang="it-IT" dirty="0"/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5104848" y="0"/>
            <a:ext cx="2385832" cy="429911"/>
            <a:chOff x="0" y="0"/>
            <a:chExt cx="2385835" cy="42990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85822" cy="429895"/>
            </a:xfrm>
            <a:custGeom>
              <a:avLst/>
              <a:gdLst/>
              <a:ahLst/>
              <a:cxnLst/>
              <a:rect l="l" t="t" r="r" b="b"/>
              <a:pathLst>
                <a:path w="2385822" h="429895">
                  <a:moveTo>
                    <a:pt x="0" y="0"/>
                  </a:moveTo>
                  <a:lnTo>
                    <a:pt x="0" y="429895"/>
                  </a:lnTo>
                  <a:lnTo>
                    <a:pt x="2385822" y="429895"/>
                  </a:lnTo>
                  <a:lnTo>
                    <a:pt x="2385822" y="0"/>
                  </a:lnTo>
                  <a:close/>
                </a:path>
              </a:pathLst>
            </a:custGeom>
            <a:solidFill>
              <a:srgbClr val="E77C22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" name="Freeform 21"/>
          <p:cNvSpPr/>
          <p:nvPr/>
        </p:nvSpPr>
        <p:spPr>
          <a:xfrm>
            <a:off x="2590990" y="9927393"/>
            <a:ext cx="2369668" cy="723271"/>
          </a:xfrm>
          <a:custGeom>
            <a:avLst/>
            <a:gdLst/>
            <a:ahLst/>
            <a:cxnLst/>
            <a:rect l="l" t="t" r="r" b="b"/>
            <a:pathLst>
              <a:path w="2369668" h="723271">
                <a:moveTo>
                  <a:pt x="0" y="0"/>
                </a:moveTo>
                <a:lnTo>
                  <a:pt x="2369668" y="0"/>
                </a:lnTo>
                <a:lnTo>
                  <a:pt x="2369668" y="723272"/>
                </a:lnTo>
                <a:lnTo>
                  <a:pt x="0" y="7232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2" name="Freeform 22"/>
          <p:cNvSpPr/>
          <p:nvPr/>
        </p:nvSpPr>
        <p:spPr>
          <a:xfrm>
            <a:off x="158214" y="4011778"/>
            <a:ext cx="4001036" cy="3964268"/>
          </a:xfrm>
          <a:custGeom>
            <a:avLst/>
            <a:gdLst/>
            <a:ahLst/>
            <a:cxnLst/>
            <a:rect l="l" t="t" r="r" b="b"/>
            <a:pathLst>
              <a:path w="4158815" h="4073166">
                <a:moveTo>
                  <a:pt x="0" y="0"/>
                </a:moveTo>
                <a:lnTo>
                  <a:pt x="4158815" y="0"/>
                </a:lnTo>
                <a:lnTo>
                  <a:pt x="4158815" y="4073166"/>
                </a:lnTo>
                <a:lnTo>
                  <a:pt x="0" y="407316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4333799" y="4828975"/>
            <a:ext cx="65380" cy="65380"/>
            <a:chOff x="0" y="0"/>
            <a:chExt cx="65380" cy="653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5" h="65405">
                  <a:moveTo>
                    <a:pt x="65405" y="32639"/>
                  </a:moveTo>
                  <a:lnTo>
                    <a:pt x="64516" y="41148"/>
                  </a:lnTo>
                  <a:lnTo>
                    <a:pt x="58801" y="52705"/>
                  </a:lnTo>
                  <a:cubicBezTo>
                    <a:pt x="52705" y="58801"/>
                    <a:pt x="49149" y="61214"/>
                    <a:pt x="45085" y="62865"/>
                  </a:cubicBezTo>
                  <a:lnTo>
                    <a:pt x="36957" y="65405"/>
                  </a:lnTo>
                  <a:lnTo>
                    <a:pt x="24130" y="64516"/>
                  </a:lnTo>
                  <a:cubicBezTo>
                    <a:pt x="16129" y="61214"/>
                    <a:pt x="12700" y="58928"/>
                    <a:pt x="9525" y="55753"/>
                  </a:cubicBezTo>
                  <a:lnTo>
                    <a:pt x="4191" y="49149"/>
                  </a:lnTo>
                  <a:lnTo>
                    <a:pt x="0" y="37084"/>
                  </a:lnTo>
                  <a:cubicBezTo>
                    <a:pt x="0" y="28321"/>
                    <a:pt x="889" y="24130"/>
                    <a:pt x="2540" y="20193"/>
                  </a:cubicBezTo>
                  <a:lnTo>
                    <a:pt x="6477" y="12700"/>
                  </a:lnTo>
                  <a:lnTo>
                    <a:pt x="16129" y="4191"/>
                  </a:lnTo>
                  <a:cubicBezTo>
                    <a:pt x="24130" y="889"/>
                    <a:pt x="28321" y="0"/>
                    <a:pt x="32639" y="0"/>
                  </a:cubicBezTo>
                  <a:lnTo>
                    <a:pt x="41148" y="889"/>
                  </a:lnTo>
                  <a:lnTo>
                    <a:pt x="52705" y="6604"/>
                  </a:lnTo>
                  <a:cubicBezTo>
                    <a:pt x="58801" y="12700"/>
                    <a:pt x="61214" y="16256"/>
                    <a:pt x="62865" y="20320"/>
                  </a:cubicBezTo>
                  <a:lnTo>
                    <a:pt x="65405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4333799" y="5314617"/>
            <a:ext cx="65380" cy="65380"/>
            <a:chOff x="0" y="0"/>
            <a:chExt cx="65380" cy="653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5" h="65405">
                  <a:moveTo>
                    <a:pt x="65405" y="32639"/>
                  </a:moveTo>
                  <a:lnTo>
                    <a:pt x="64516" y="41148"/>
                  </a:lnTo>
                  <a:lnTo>
                    <a:pt x="58801" y="52705"/>
                  </a:lnTo>
                  <a:cubicBezTo>
                    <a:pt x="52705" y="58801"/>
                    <a:pt x="49149" y="61214"/>
                    <a:pt x="45085" y="62865"/>
                  </a:cubicBezTo>
                  <a:lnTo>
                    <a:pt x="36957" y="65405"/>
                  </a:lnTo>
                  <a:lnTo>
                    <a:pt x="24130" y="64516"/>
                  </a:lnTo>
                  <a:cubicBezTo>
                    <a:pt x="16129" y="61214"/>
                    <a:pt x="12700" y="58928"/>
                    <a:pt x="9525" y="55753"/>
                  </a:cubicBezTo>
                  <a:lnTo>
                    <a:pt x="4191" y="49149"/>
                  </a:lnTo>
                  <a:lnTo>
                    <a:pt x="0" y="37084"/>
                  </a:lnTo>
                  <a:cubicBezTo>
                    <a:pt x="0" y="28321"/>
                    <a:pt x="889" y="24130"/>
                    <a:pt x="2540" y="20193"/>
                  </a:cubicBezTo>
                  <a:lnTo>
                    <a:pt x="6477" y="12700"/>
                  </a:lnTo>
                  <a:lnTo>
                    <a:pt x="16129" y="4191"/>
                  </a:lnTo>
                  <a:cubicBezTo>
                    <a:pt x="24130" y="889"/>
                    <a:pt x="28321" y="0"/>
                    <a:pt x="32639" y="0"/>
                  </a:cubicBezTo>
                  <a:lnTo>
                    <a:pt x="41148" y="889"/>
                  </a:lnTo>
                  <a:lnTo>
                    <a:pt x="52705" y="6604"/>
                  </a:lnTo>
                  <a:cubicBezTo>
                    <a:pt x="58801" y="12700"/>
                    <a:pt x="61214" y="16256"/>
                    <a:pt x="62865" y="20320"/>
                  </a:cubicBezTo>
                  <a:lnTo>
                    <a:pt x="65405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4333799" y="6043089"/>
            <a:ext cx="65380" cy="65380"/>
            <a:chOff x="0" y="0"/>
            <a:chExt cx="65380" cy="653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5" h="65405">
                  <a:moveTo>
                    <a:pt x="65405" y="32639"/>
                  </a:moveTo>
                  <a:lnTo>
                    <a:pt x="64516" y="41148"/>
                  </a:lnTo>
                  <a:lnTo>
                    <a:pt x="58801" y="52705"/>
                  </a:lnTo>
                  <a:cubicBezTo>
                    <a:pt x="52705" y="58801"/>
                    <a:pt x="49149" y="61214"/>
                    <a:pt x="45085" y="62865"/>
                  </a:cubicBezTo>
                  <a:lnTo>
                    <a:pt x="36957" y="65405"/>
                  </a:lnTo>
                  <a:lnTo>
                    <a:pt x="24130" y="64516"/>
                  </a:lnTo>
                  <a:cubicBezTo>
                    <a:pt x="16129" y="61214"/>
                    <a:pt x="12700" y="58928"/>
                    <a:pt x="9525" y="55753"/>
                  </a:cubicBezTo>
                  <a:lnTo>
                    <a:pt x="4191" y="49149"/>
                  </a:lnTo>
                  <a:lnTo>
                    <a:pt x="0" y="37084"/>
                  </a:lnTo>
                  <a:cubicBezTo>
                    <a:pt x="0" y="28321"/>
                    <a:pt x="889" y="24130"/>
                    <a:pt x="2540" y="20193"/>
                  </a:cubicBezTo>
                  <a:lnTo>
                    <a:pt x="6477" y="12700"/>
                  </a:lnTo>
                  <a:lnTo>
                    <a:pt x="16129" y="4191"/>
                  </a:lnTo>
                  <a:cubicBezTo>
                    <a:pt x="24130" y="889"/>
                    <a:pt x="28321" y="0"/>
                    <a:pt x="32639" y="0"/>
                  </a:cubicBezTo>
                  <a:lnTo>
                    <a:pt x="41148" y="889"/>
                  </a:lnTo>
                  <a:lnTo>
                    <a:pt x="52705" y="6604"/>
                  </a:lnTo>
                  <a:cubicBezTo>
                    <a:pt x="58801" y="12700"/>
                    <a:pt x="61214" y="16256"/>
                    <a:pt x="62865" y="20320"/>
                  </a:cubicBezTo>
                  <a:lnTo>
                    <a:pt x="65405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4333799" y="6528730"/>
            <a:ext cx="65380" cy="65380"/>
            <a:chOff x="0" y="0"/>
            <a:chExt cx="65380" cy="653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5" h="65405">
                  <a:moveTo>
                    <a:pt x="65405" y="32639"/>
                  </a:moveTo>
                  <a:lnTo>
                    <a:pt x="64516" y="41148"/>
                  </a:lnTo>
                  <a:lnTo>
                    <a:pt x="58801" y="52705"/>
                  </a:lnTo>
                  <a:cubicBezTo>
                    <a:pt x="52705" y="58801"/>
                    <a:pt x="49149" y="61214"/>
                    <a:pt x="45085" y="62865"/>
                  </a:cubicBezTo>
                  <a:lnTo>
                    <a:pt x="36957" y="65405"/>
                  </a:lnTo>
                  <a:lnTo>
                    <a:pt x="24130" y="64516"/>
                  </a:lnTo>
                  <a:cubicBezTo>
                    <a:pt x="16129" y="61214"/>
                    <a:pt x="12700" y="58928"/>
                    <a:pt x="9525" y="55753"/>
                  </a:cubicBezTo>
                  <a:lnTo>
                    <a:pt x="4191" y="49149"/>
                  </a:lnTo>
                  <a:lnTo>
                    <a:pt x="0" y="37084"/>
                  </a:lnTo>
                  <a:cubicBezTo>
                    <a:pt x="0" y="28321"/>
                    <a:pt x="889" y="24130"/>
                    <a:pt x="2540" y="20193"/>
                  </a:cubicBezTo>
                  <a:lnTo>
                    <a:pt x="6477" y="12700"/>
                  </a:lnTo>
                  <a:lnTo>
                    <a:pt x="16129" y="4191"/>
                  </a:lnTo>
                  <a:cubicBezTo>
                    <a:pt x="24130" y="889"/>
                    <a:pt x="28321" y="0"/>
                    <a:pt x="32639" y="0"/>
                  </a:cubicBezTo>
                  <a:lnTo>
                    <a:pt x="41148" y="889"/>
                  </a:lnTo>
                  <a:lnTo>
                    <a:pt x="52705" y="6604"/>
                  </a:lnTo>
                  <a:cubicBezTo>
                    <a:pt x="58801" y="12700"/>
                    <a:pt x="61214" y="16256"/>
                    <a:pt x="62865" y="20320"/>
                  </a:cubicBezTo>
                  <a:lnTo>
                    <a:pt x="65405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4333799" y="7014381"/>
            <a:ext cx="65380" cy="65380"/>
            <a:chOff x="0" y="0"/>
            <a:chExt cx="65380" cy="653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405" cy="65405"/>
            </a:xfrm>
            <a:custGeom>
              <a:avLst/>
              <a:gdLst/>
              <a:ahLst/>
              <a:cxnLst/>
              <a:rect l="l" t="t" r="r" b="b"/>
              <a:pathLst>
                <a:path w="65405" h="65405">
                  <a:moveTo>
                    <a:pt x="65405" y="32639"/>
                  </a:moveTo>
                  <a:lnTo>
                    <a:pt x="64516" y="41148"/>
                  </a:lnTo>
                  <a:lnTo>
                    <a:pt x="58801" y="52705"/>
                  </a:lnTo>
                  <a:cubicBezTo>
                    <a:pt x="52705" y="58801"/>
                    <a:pt x="49149" y="61214"/>
                    <a:pt x="45085" y="62865"/>
                  </a:cubicBezTo>
                  <a:lnTo>
                    <a:pt x="36957" y="65405"/>
                  </a:lnTo>
                  <a:lnTo>
                    <a:pt x="24130" y="64516"/>
                  </a:lnTo>
                  <a:cubicBezTo>
                    <a:pt x="16129" y="61214"/>
                    <a:pt x="12700" y="58928"/>
                    <a:pt x="9525" y="55753"/>
                  </a:cubicBezTo>
                  <a:lnTo>
                    <a:pt x="4191" y="49149"/>
                  </a:lnTo>
                  <a:lnTo>
                    <a:pt x="0" y="37084"/>
                  </a:lnTo>
                  <a:cubicBezTo>
                    <a:pt x="0" y="28321"/>
                    <a:pt x="889" y="24130"/>
                    <a:pt x="2540" y="20193"/>
                  </a:cubicBezTo>
                  <a:lnTo>
                    <a:pt x="6477" y="12700"/>
                  </a:lnTo>
                  <a:lnTo>
                    <a:pt x="16129" y="4191"/>
                  </a:lnTo>
                  <a:cubicBezTo>
                    <a:pt x="24130" y="889"/>
                    <a:pt x="28321" y="0"/>
                    <a:pt x="32639" y="0"/>
                  </a:cubicBezTo>
                  <a:lnTo>
                    <a:pt x="41148" y="889"/>
                  </a:lnTo>
                  <a:lnTo>
                    <a:pt x="52705" y="6604"/>
                  </a:lnTo>
                  <a:cubicBezTo>
                    <a:pt x="58801" y="12700"/>
                    <a:pt x="61214" y="16256"/>
                    <a:pt x="62865" y="20320"/>
                  </a:cubicBezTo>
                  <a:lnTo>
                    <a:pt x="65405" y="284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84642" y="1464752"/>
            <a:ext cx="7373131" cy="1114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5"/>
              </a:lnSpc>
            </a:pPr>
            <a:r>
              <a:rPr lang="en-US" sz="3196" dirty="0">
                <a:solidFill>
                  <a:srgbClr val="FFFFFF"/>
                </a:solidFill>
                <a:latin typeface="Open Sans Bold"/>
              </a:rPr>
              <a:t>CORSO ADDETTO AL RICEVIMENTO</a:t>
            </a:r>
          </a:p>
          <a:p>
            <a:pPr algn="ctr">
              <a:lnSpc>
                <a:spcPts val="4475"/>
              </a:lnSpc>
            </a:pPr>
            <a:r>
              <a:rPr lang="en-US" sz="315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</a:rPr>
              <a:t>(RECEPTIONIST)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81225" y="3054010"/>
            <a:ext cx="6574774" cy="77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2197">
                <a:solidFill>
                  <a:srgbClr val="000000"/>
                </a:solidFill>
                <a:latin typeface="Open Sans Bold"/>
              </a:rPr>
              <a:t>Sei disoccupato e desideri inserirti in un nuovo ambito lavorativo?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C45CA2-FC4D-DF61-8A36-24975B797B15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-3051" y="541800"/>
            <a:ext cx="7556500" cy="831927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35" name="TextBox 35"/>
          <p:cNvSpPr txBox="1"/>
          <p:nvPr/>
        </p:nvSpPr>
        <p:spPr>
          <a:xfrm>
            <a:off x="4311650" y="3962936"/>
            <a:ext cx="2934271" cy="4126964"/>
          </a:xfrm>
          <a:prstGeom prst="rect">
            <a:avLst/>
          </a:prstGeom>
          <a:solidFill>
            <a:srgbClr val="EDE7E7"/>
          </a:solidFill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12"/>
              </a:lnSpc>
            </a:pPr>
            <a:r>
              <a:rPr lang="en-US" sz="1381" dirty="0" err="1">
                <a:solidFill>
                  <a:srgbClr val="000000"/>
                </a:solidFill>
                <a:latin typeface="Open Sans"/>
              </a:rPr>
              <a:t>Partecipa</a:t>
            </a:r>
            <a:r>
              <a:rPr lang="en-US" sz="1381" dirty="0">
                <a:solidFill>
                  <a:srgbClr val="000000"/>
                </a:solidFill>
                <a:latin typeface="Open Sans"/>
              </a:rPr>
              <a:t> al nostro </a:t>
            </a:r>
            <a:r>
              <a:rPr lang="en-US" sz="1381" dirty="0" err="1">
                <a:solidFill>
                  <a:srgbClr val="000000"/>
                </a:solidFill>
                <a:latin typeface="Open Sans"/>
              </a:rPr>
              <a:t>corso</a:t>
            </a:r>
            <a:r>
              <a:rPr lang="en-US" sz="138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381" dirty="0" err="1">
                <a:solidFill>
                  <a:srgbClr val="000000"/>
                </a:solidFill>
                <a:latin typeface="Open Sans"/>
              </a:rPr>
              <a:t>gratuito</a:t>
            </a:r>
            <a:r>
              <a:rPr lang="en-US" sz="1381" dirty="0">
                <a:solidFill>
                  <a:srgbClr val="000000"/>
                </a:solidFill>
                <a:latin typeface="Open Sans"/>
              </a:rPr>
              <a:t> di ADDETTO AL RICEVIMENTO:</a:t>
            </a:r>
          </a:p>
          <a:p>
            <a:pPr algn="just">
              <a:lnSpc>
                <a:spcPts val="1912"/>
              </a:lnSpc>
            </a:pPr>
            <a:endParaRPr lang="en-US" sz="1381" dirty="0">
              <a:solidFill>
                <a:srgbClr val="000000"/>
              </a:solidFill>
              <a:latin typeface="Open Sans"/>
            </a:endParaRP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r>
              <a:rPr lang="it-IT" sz="1381" dirty="0">
                <a:solidFill>
                  <a:srgbClr val="000000"/>
                </a:solidFill>
                <a:latin typeface="Open Sans Bold"/>
              </a:rPr>
              <a:t>Tecniche di comunicazione, relazionali e di gestione del tempo</a:t>
            </a: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endParaRPr lang="it-IT" sz="1381" dirty="0">
              <a:solidFill>
                <a:srgbClr val="000000"/>
              </a:solidFill>
              <a:latin typeface="Open Sans Bold"/>
            </a:endParaRP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r>
              <a:rPr lang="it-IT" sz="1381" dirty="0">
                <a:solidFill>
                  <a:srgbClr val="000000"/>
                </a:solidFill>
                <a:latin typeface="Open Sans Bold"/>
              </a:rPr>
              <a:t>Gestione delle richieste del cliente e di public </a:t>
            </a:r>
            <a:r>
              <a:rPr lang="it-IT" sz="1381" dirty="0" err="1">
                <a:solidFill>
                  <a:srgbClr val="000000"/>
                </a:solidFill>
                <a:latin typeface="Open Sans Bold"/>
              </a:rPr>
              <a:t>speaking</a:t>
            </a:r>
            <a:endParaRPr lang="it-IT" sz="1381" dirty="0">
              <a:solidFill>
                <a:srgbClr val="000000"/>
              </a:solidFill>
              <a:latin typeface="Open Sans Bold"/>
            </a:endParaRP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endParaRPr lang="it-IT" sz="1381" dirty="0">
              <a:solidFill>
                <a:srgbClr val="000000"/>
              </a:solidFill>
              <a:latin typeface="Open Sans Bold"/>
            </a:endParaRP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r>
              <a:rPr lang="it-IT" sz="1381" dirty="0">
                <a:solidFill>
                  <a:srgbClr val="000000"/>
                </a:solidFill>
                <a:latin typeface="Open Sans Bold"/>
              </a:rPr>
              <a:t>Tecniche di vendita, di informazione e di promozione dei servizi</a:t>
            </a: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endParaRPr lang="it-IT" sz="1381" dirty="0">
              <a:solidFill>
                <a:srgbClr val="000000"/>
              </a:solidFill>
              <a:latin typeface="Open Sans Bold"/>
            </a:endParaRPr>
          </a:p>
          <a:p>
            <a:pPr marL="285750" indent="-285750">
              <a:lnSpc>
                <a:spcPts val="1912"/>
              </a:lnSpc>
              <a:buSzPct val="140000"/>
              <a:buFont typeface="Arial" panose="020B0604020202020204" pitchFamily="34" charset="0"/>
              <a:buChar char="•"/>
            </a:pPr>
            <a:r>
              <a:rPr lang="it-IT" sz="1381" dirty="0">
                <a:solidFill>
                  <a:srgbClr val="000000"/>
                </a:solidFill>
                <a:latin typeface="Open Sans Bold"/>
              </a:rPr>
              <a:t>Uso della lingua inglese per gestire l’accoglienza e la comunicazione con il cliente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AE4CCCE-1B06-ABB4-19E6-62F0EAA928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555"/>
            <a:ext cx="7556500" cy="5289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229D9F-1CEC-5924-2E5F-01CE9493AD8B}"/>
              </a:ext>
            </a:extLst>
          </p:cNvPr>
          <p:cNvSpPr txBox="1"/>
          <p:nvPr/>
        </p:nvSpPr>
        <p:spPr>
          <a:xfrm>
            <a:off x="921698" y="8137284"/>
            <a:ext cx="53195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Dall’12/10/2026 al 20/10/2026</a:t>
            </a:r>
          </a:p>
          <a:p>
            <a:r>
              <a:rPr lang="en-US" dirty="0">
                <a:ea typeface="Calibri"/>
                <a:cs typeface="Calibri"/>
              </a:rPr>
              <a:t>40 h, </a:t>
            </a:r>
            <a:r>
              <a:rPr lang="en-US" dirty="0" err="1">
                <a:ea typeface="Calibri"/>
                <a:cs typeface="Calibri"/>
              </a:rPr>
              <a:t>inizio</a:t>
            </a:r>
            <a:r>
              <a:rPr lang="en-US" dirty="0">
                <a:ea typeface="Calibri"/>
                <a:cs typeface="Calibri"/>
              </a:rPr>
              <a:t> ore 09:00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96F65-3E5A-9AD4-4DB7-241DCA374831}"/>
              </a:ext>
            </a:extLst>
          </p:cNvPr>
          <p:cNvSpPr txBox="1"/>
          <p:nvPr/>
        </p:nvSpPr>
        <p:spPr>
          <a:xfrm>
            <a:off x="566847" y="8784846"/>
            <a:ext cx="9185880" cy="14958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highlight>
                  <a:srgbClr val="FFFFFF"/>
                </a:highlight>
                <a:latin typeface="Arial"/>
                <a:cs typeface="Arial"/>
              </a:rPr>
              <a:t>Manpower</a:t>
            </a:r>
            <a:endParaRPr lang="en-US" sz="1200" b="1" dirty="0">
              <a:ea typeface="Calibri"/>
              <a:cs typeface="Calibri"/>
            </a:endParaRPr>
          </a:p>
          <a:p>
            <a:r>
              <a:rPr lang="en-US" sz="1200" b="1" dirty="0">
                <a:highlight>
                  <a:srgbClr val="FFFFFF"/>
                </a:highlight>
                <a:latin typeface="Arial"/>
                <a:ea typeface="Calibri"/>
                <a:cs typeface="Arial"/>
              </a:rPr>
              <a:t>Lungo Lario Cadorna, 4</a:t>
            </a:r>
            <a:endParaRPr lang="en-US" sz="1200" b="1" dirty="0">
              <a:ea typeface="Calibri"/>
              <a:cs typeface="Calibri"/>
            </a:endParaRPr>
          </a:p>
          <a:p>
            <a:r>
              <a:rPr lang="en-US" sz="1200" b="1" dirty="0">
                <a:highlight>
                  <a:srgbClr val="FFFFFF"/>
                </a:highlight>
                <a:latin typeface="Arial"/>
                <a:cs typeface="Arial"/>
              </a:rPr>
              <a:t>23900 – Lecco</a:t>
            </a:r>
            <a:endParaRPr lang="en-US" sz="1200" b="1" dirty="0">
              <a:ea typeface="Calibri"/>
              <a:cs typeface="Calibri"/>
            </a:endParaRPr>
          </a:p>
          <a:p>
            <a:endParaRPr lang="en-US" sz="1200" b="1" dirty="0">
              <a:ea typeface="Calibri"/>
              <a:cs typeface="Calibri"/>
            </a:endParaRPr>
          </a:p>
          <a:p>
            <a:r>
              <a:rPr lang="en-US" sz="1200" b="1" dirty="0">
                <a:highlight>
                  <a:srgbClr val="FFFFFF"/>
                </a:highlight>
                <a:latin typeface="Arial"/>
                <a:cs typeface="Arial"/>
              </a:rPr>
              <a:t>T:  0341353081</a:t>
            </a:r>
            <a:endParaRPr lang="en-US" sz="1200" b="1" dirty="0">
              <a:ea typeface="Calibri"/>
              <a:cs typeface="Calibri"/>
            </a:endParaRPr>
          </a:p>
          <a:p>
            <a:r>
              <a:rPr lang="en-US" sz="1200" b="1" dirty="0">
                <a:highlight>
                  <a:srgbClr val="FFFFFF"/>
                </a:highlight>
                <a:latin typeface="Arial"/>
                <a:ea typeface="Calibri"/>
                <a:cs typeface="Arial"/>
              </a:rPr>
              <a:t>T: 3451752014</a:t>
            </a:r>
          </a:p>
          <a:p>
            <a:endParaRPr lang="en-US" b="1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172</Words>
  <Application>Microsoft Office PowerPoint</Application>
  <PresentationFormat>Personalizzato</PresentationFormat>
  <Paragraphs>38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Open Sans</vt:lpstr>
      <vt:lpstr>Open Sans Bold</vt:lpstr>
      <vt:lpstr>Arial</vt:lpstr>
      <vt:lpstr>League Spartan</vt:lpstr>
      <vt:lpstr>Calibri</vt:lpstr>
      <vt:lpstr>Office Theme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CONTABILITA'.pdf</dc:title>
  <dc:creator>Paletta, Federica</dc:creator>
  <cp:lastModifiedBy>Ragazzoni, Elena</cp:lastModifiedBy>
  <cp:revision>124</cp:revision>
  <cp:lastPrinted>2024-06-17T07:36:27Z</cp:lastPrinted>
  <dcterms:created xsi:type="dcterms:W3CDTF">2006-08-16T00:00:00Z</dcterms:created>
  <dcterms:modified xsi:type="dcterms:W3CDTF">2026-09-22T14:01:42Z</dcterms:modified>
  <dc:identifier>DAF12kkiIys</dc:identifier>
</cp:coreProperties>
</file>